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1"/>
  </p:sldMasterIdLst>
  <p:sldIdLst>
    <p:sldId id="256" r:id="rId2"/>
    <p:sldId id="258" r:id="rId3"/>
    <p:sldId id="257" r:id="rId4"/>
    <p:sldId id="259" r:id="rId5"/>
    <p:sldId id="260" r:id="rId6"/>
    <p:sldId id="261" r:id="rId7"/>
    <p:sldId id="262" r:id="rId8"/>
    <p:sldId id="268" r:id="rId9"/>
    <p:sldId id="263" r:id="rId10"/>
    <p:sldId id="264" r:id="rId11"/>
    <p:sldId id="265" r:id="rId12"/>
    <p:sldId id="266" r:id="rId13"/>
    <p:sldId id="269" r:id="rId14"/>
    <p:sldId id="270"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snapToGrid="0" snapToObjects="1">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ticket7R.png"/>
          <p:cNvPicPr>
            <a:picLocks noChangeAspect="1"/>
          </p:cNvPicPr>
          <p:nvPr/>
        </p:nvPicPr>
        <p:blipFill>
          <a:blip r:embed="rId2" cstate="print"/>
          <a:stretch>
            <a:fillRect/>
          </a:stretch>
        </p:blipFill>
        <p:spPr>
          <a:xfrm rot="1082531">
            <a:off x="5549163" y="1756449"/>
            <a:ext cx="1097280" cy="556207"/>
          </a:xfrm>
          <a:prstGeom prst="rect">
            <a:avLst/>
          </a:prstGeom>
        </p:spPr>
      </p:pic>
      <p:pic>
        <p:nvPicPr>
          <p:cNvPr id="13" name="Picture 12" descr="ticket8R.png"/>
          <p:cNvPicPr>
            <a:picLocks noChangeAspect="1"/>
          </p:cNvPicPr>
          <p:nvPr/>
        </p:nvPicPr>
        <p:blipFill>
          <a:blip r:embed="rId3" cstate="print"/>
          <a:stretch>
            <a:fillRect/>
          </a:stretch>
        </p:blipFill>
        <p:spPr>
          <a:xfrm rot="20712257">
            <a:off x="5383242" y="2155148"/>
            <a:ext cx="1097280" cy="556207"/>
          </a:xfrm>
          <a:prstGeom prst="rect">
            <a:avLst/>
          </a:prstGeom>
        </p:spPr>
      </p:pic>
      <p:sp>
        <p:nvSpPr>
          <p:cNvPr id="2" name="Title 1"/>
          <p:cNvSpPr>
            <a:spLocks noGrp="1"/>
          </p:cNvSpPr>
          <p:nvPr>
            <p:ph type="ctrTitle"/>
          </p:nvPr>
        </p:nvSpPr>
        <p:spPr>
          <a:xfrm>
            <a:off x="685800" y="4270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685800" y="5257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3AEA19B3-BC6D-4E56-93BC-B9B0EF1523FC}" type="datetime1">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90BA-A4A1-41C2-9DD3-1F9AED156E09}" type="slidenum">
              <a:rPr lang="en-US" smtClean="0"/>
              <a:pPr/>
              <a:t>‹#›</a:t>
            </a:fld>
            <a:endParaRPr lang="en-US"/>
          </a:p>
        </p:txBody>
      </p:sp>
      <p:pic>
        <p:nvPicPr>
          <p:cNvPr id="11" name="Picture 10" descr="42-16393499.png"/>
          <p:cNvPicPr>
            <a:picLocks noChangeAspect="1"/>
          </p:cNvPicPr>
          <p:nvPr/>
        </p:nvPicPr>
        <p:blipFill>
          <a:blip r:embed="rId4"/>
          <a:stretch>
            <a:fillRect/>
          </a:stretch>
        </p:blipFill>
        <p:spPr>
          <a:xfrm>
            <a:off x="2516386" y="304800"/>
            <a:ext cx="3427214" cy="4343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CA" smtClean="0"/>
              <a:t>Click to edit Master text styles</a:t>
            </a:r>
          </a:p>
        </p:txBody>
      </p:sp>
      <p:sp>
        <p:nvSpPr>
          <p:cNvPr id="5" name="Date Placeholder 4"/>
          <p:cNvSpPr>
            <a:spLocks noGrp="1"/>
          </p:cNvSpPr>
          <p:nvPr>
            <p:ph type="dt" sz="half" idx="10"/>
          </p:nvPr>
        </p:nvSpPr>
        <p:spPr/>
        <p:txBody>
          <a:bodyPr/>
          <a:lstStyle/>
          <a:p>
            <a:fld id="{18A2BE66-3568-D14B-8F56-11299A91DD9E}"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DF0B-C39E-B542-92ED-F66AF7115C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CA" smtClean="0"/>
              <a:t>Click to edit Master text styles</a:t>
            </a:r>
          </a:p>
        </p:txBody>
      </p:sp>
      <p:sp>
        <p:nvSpPr>
          <p:cNvPr id="5" name="Date Placeholder 4"/>
          <p:cNvSpPr>
            <a:spLocks noGrp="1"/>
          </p:cNvSpPr>
          <p:nvPr>
            <p:ph type="dt" sz="half" idx="10"/>
          </p:nvPr>
        </p:nvSpPr>
        <p:spPr/>
        <p:txBody>
          <a:bodyPr/>
          <a:lstStyle/>
          <a:p>
            <a:fld id="{18A2BE66-3568-D14B-8F56-11299A91DD9E}"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DF0B-C39E-B542-92ED-F66AF7115C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CA" smtClean="0"/>
              <a:t>Click to edit Master text styles</a:t>
            </a:r>
          </a:p>
        </p:txBody>
      </p:sp>
      <p:sp>
        <p:nvSpPr>
          <p:cNvPr id="5" name="Date Placeholder 4"/>
          <p:cNvSpPr>
            <a:spLocks noGrp="1"/>
          </p:cNvSpPr>
          <p:nvPr>
            <p:ph type="dt" sz="half" idx="10"/>
          </p:nvPr>
        </p:nvSpPr>
        <p:spPr/>
        <p:txBody>
          <a:bodyPr/>
          <a:lstStyle/>
          <a:p>
            <a:fld id="{18A2BE66-3568-D14B-8F56-11299A91DD9E}"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DF0B-C39E-B542-92ED-F66AF7115C74}"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18A2BE66-3568-D14B-8F56-11299A91DD9E}"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F0B-C39E-B542-92ED-F66AF7115C7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18A2BE66-3568-D14B-8F56-11299A91DD9E}"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F0B-C39E-B542-92ED-F66AF7115C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18A2BE66-3568-D14B-8F56-11299A91DD9E}"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F0B-C39E-B542-92ED-F66AF7115C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11" name="Picture 10" descr="ticket7R.png"/>
          <p:cNvPicPr>
            <a:picLocks noChangeAspect="1"/>
          </p:cNvPicPr>
          <p:nvPr/>
        </p:nvPicPr>
        <p:blipFill>
          <a:blip r:embed="rId2"/>
          <a:stretch>
            <a:fillRect/>
          </a:stretch>
        </p:blipFill>
        <p:spPr>
          <a:xfrm rot="1399111">
            <a:off x="6492546" y="1596318"/>
            <a:ext cx="2212848" cy="1121684"/>
          </a:xfrm>
          <a:prstGeom prst="rect">
            <a:avLst/>
          </a:prstGeom>
        </p:spPr>
      </p:pic>
      <p:pic>
        <p:nvPicPr>
          <p:cNvPr id="12" name="Picture 11" descr="ticket8R.png"/>
          <p:cNvPicPr>
            <a:picLocks noChangeAspect="1"/>
          </p:cNvPicPr>
          <p:nvPr/>
        </p:nvPicPr>
        <p:blipFill>
          <a:blip r:embed="rId3"/>
          <a:stretch>
            <a:fillRect/>
          </a:stretch>
        </p:blipFill>
        <p:spPr>
          <a:xfrm rot="21078374">
            <a:off x="5944691" y="2294396"/>
            <a:ext cx="2212848" cy="1121684"/>
          </a:xfrm>
          <a:prstGeom prst="rect">
            <a:avLst/>
          </a:prstGeom>
        </p:spPr>
      </p:pic>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E6500D1B-704F-4A2E-91DA-8018146223A7}" type="datetime1">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CA"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D8301A2-9537-4F11-903A-9D7FEDBB449A}" type="datetime1">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pic>
        <p:nvPicPr>
          <p:cNvPr id="11" name="Picture 10" descr="ticket7R.png"/>
          <p:cNvPicPr>
            <a:picLocks noChangeAspect="1"/>
          </p:cNvPicPr>
          <p:nvPr/>
        </p:nvPicPr>
        <p:blipFill>
          <a:blip r:embed="rId2"/>
          <a:stretch>
            <a:fillRect/>
          </a:stretch>
        </p:blipFill>
        <p:spPr>
          <a:xfrm rot="1399111">
            <a:off x="6035346" y="4568119"/>
            <a:ext cx="2212848" cy="1121684"/>
          </a:xfrm>
          <a:prstGeom prst="rect">
            <a:avLst/>
          </a:prstGeom>
        </p:spPr>
      </p:pic>
      <p:pic>
        <p:nvPicPr>
          <p:cNvPr id="12" name="Picture 11" descr="ticket8R.png"/>
          <p:cNvPicPr>
            <a:picLocks noChangeAspect="1"/>
          </p:cNvPicPr>
          <p:nvPr/>
        </p:nvPicPr>
        <p:blipFill>
          <a:blip r:embed="rId3"/>
          <a:stretch>
            <a:fillRect/>
          </a:stretch>
        </p:blipFill>
        <p:spPr>
          <a:xfrm rot="20218495">
            <a:off x="5236620" y="5036281"/>
            <a:ext cx="2212848" cy="11216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CA"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18A2BE66-3568-D14B-8F56-11299A91DD9E}"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DF0B-C39E-B542-92ED-F66AF7115C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18A2BE66-3568-D14B-8F56-11299A91DD9E}" type="datetimeFigureOut">
              <a:rPr lang="en-US" smtClean="0"/>
              <a:pPr/>
              <a:t>3/29/2015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2DF0B-C39E-B542-92ED-F66AF7115C74}"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18A2BE66-3568-D14B-8F56-11299A91DD9E}" type="datetimeFigureOut">
              <a:rPr lang="en-US" smtClean="0"/>
              <a:pPr/>
              <a:t>3/29/2015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2DF0B-C39E-B542-92ED-F66AF7115C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2BE66-3568-D14B-8F56-11299A91DD9E}" type="datetimeFigureOut">
              <a:rPr lang="en-US" smtClean="0"/>
              <a:pPr/>
              <a:t>3/29/2015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2DF0B-C39E-B542-92ED-F66AF7115C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CA"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8A2BE66-3568-D14B-8F56-11299A91DD9E}"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DF0B-C39E-B542-92ED-F66AF7115C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CA"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18A2BE66-3568-D14B-8F56-11299A91DD9E}" type="datetimeFigureOut">
              <a:rPr lang="en-US" smtClean="0"/>
              <a:pPr/>
              <a:t>3/29/2015</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80C2DF0B-C39E-B542-92ED-F66AF7115C7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RdkH0GwJy6A&amp;list=UU_jQ4vYf-WPf4_5eSdGABWQ&amp;index=1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YZi6s22yktw&amp;index=10&amp;list=UU_jQ4vYf-WPf4_5eSdGABW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d76X-uCy7No&amp;list=UU_jQ4vYf-WPf4_5eSdGABWQ&amp;index=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SIbwqf-cLOU&amp;index=4&amp;list=PLLGtfhUlzJ5-glV6nT62JYPyJ1crF5La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bBP_kswrtr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baftkjc5gKs&amp;index=12&amp;list=UU_jQ4vYf-WPf4_5eSdGABW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goyXz1VmhWA&amp;index=8&amp;list=UU_jQ4vYf-WPf4_5eSdGABW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472" y="5265590"/>
            <a:ext cx="7772400" cy="1289945"/>
          </a:xfrm>
        </p:spPr>
        <p:txBody>
          <a:bodyPr>
            <a:normAutofit fontScale="90000"/>
          </a:bodyPr>
          <a:lstStyle/>
          <a:p>
            <a:r>
              <a:rPr lang="en-US" sz="6600" dirty="0" smtClean="0"/>
              <a:t>Media &amp; Advertisement</a:t>
            </a:r>
            <a:endParaRPr lang="en-US"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ED0F1"/>
                </a:solidFill>
              </a:rPr>
              <a:t>3. Media have Commercial Implications</a:t>
            </a:r>
            <a:endParaRPr lang="en-US" b="1" dirty="0">
              <a:solidFill>
                <a:srgbClr val="9ED0F1"/>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t>Most media production is a business and must, therefore, make a profit. </a:t>
            </a:r>
          </a:p>
          <a:p>
            <a:pPr algn="just"/>
            <a:r>
              <a:rPr lang="en-US" dirty="0" smtClean="0"/>
              <a:t>Questions of ownership and control are central – a relatively small number of individuals control what we watch, read and hear in the media. </a:t>
            </a:r>
          </a:p>
          <a:p>
            <a:pPr algn="just">
              <a:buNone/>
            </a:pPr>
            <a:r>
              <a:rPr lang="en-US" dirty="0" smtClean="0"/>
              <a:t>ASK YOURSELF</a:t>
            </a:r>
          </a:p>
          <a:p>
            <a:pPr lvl="1" algn="just"/>
            <a:r>
              <a:rPr lang="en-US" dirty="0" smtClean="0"/>
              <a:t>What is the commercial purpose of this media product (in other words, how will it help someone make money)?</a:t>
            </a:r>
          </a:p>
          <a:p>
            <a:pPr lvl="1" algn="just"/>
            <a:r>
              <a:rPr lang="en-US" dirty="0" smtClean="0"/>
              <a:t>How does this influence the content and how it’s communicated?</a:t>
            </a:r>
          </a:p>
          <a:p>
            <a:pPr lvl="1" algn="just"/>
            <a:r>
              <a:rPr lang="en-US" dirty="0" smtClean="0"/>
              <a:t>If no commercial purpose can be found, what other purposes might the media product have (for instance, to get attention for its creator or to convince audiences of a particular point of view)</a:t>
            </a:r>
          </a:p>
        </p:txBody>
      </p:sp>
      <p:sp>
        <p:nvSpPr>
          <p:cNvPr id="4" name="TextBox 3"/>
          <p:cNvSpPr txBox="1"/>
          <p:nvPr/>
        </p:nvSpPr>
        <p:spPr>
          <a:xfrm>
            <a:off x="308948" y="6366764"/>
            <a:ext cx="8461740" cy="523220"/>
          </a:xfrm>
          <a:prstGeom prst="rect">
            <a:avLst/>
          </a:prstGeom>
          <a:noFill/>
        </p:spPr>
        <p:txBody>
          <a:bodyPr wrap="square" rtlCol="0">
            <a:spAutoFit/>
          </a:bodyPr>
          <a:lstStyle/>
          <a:p>
            <a:r>
              <a:rPr lang="en-US" sz="1400" dirty="0" smtClean="0">
                <a:hlinkClick r:id="rId2"/>
              </a:rPr>
              <a:t>https://www.youtube.com/watch?v=RdkH0GwJy6A&amp;list=UU_jQ4vYf-WPf4_5eSdGABWQ&amp;index=11</a:t>
            </a:r>
            <a:endParaRPr lang="en-US" sz="1400" dirty="0" smtClean="0"/>
          </a:p>
          <a:p>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ED0F1"/>
                </a:solidFill>
              </a:rPr>
              <a:t>4. Media have Social and Political Implications </a:t>
            </a:r>
            <a:endParaRPr lang="en-US" b="1" dirty="0">
              <a:solidFill>
                <a:srgbClr val="9ED0F1"/>
              </a:solidFill>
            </a:endParaRPr>
          </a:p>
        </p:txBody>
      </p:sp>
      <p:sp>
        <p:nvSpPr>
          <p:cNvPr id="3" name="Content Placeholder 2"/>
          <p:cNvSpPr>
            <a:spLocks noGrp="1"/>
          </p:cNvSpPr>
          <p:nvPr>
            <p:ph idx="1"/>
          </p:nvPr>
        </p:nvSpPr>
        <p:spPr>
          <a:xfrm>
            <a:off x="685800" y="1819075"/>
            <a:ext cx="7770813" cy="4257022"/>
          </a:xfrm>
        </p:spPr>
        <p:txBody>
          <a:bodyPr>
            <a:normAutofit lnSpcReduction="10000"/>
          </a:bodyPr>
          <a:lstStyle/>
          <a:p>
            <a:pPr algn="just"/>
            <a:r>
              <a:rPr lang="en-US" dirty="0" smtClean="0"/>
              <a:t>Media convey ideological messages about values, power and authority. In media literacy, what or who is absent may be more important than what or who is included. These messages may be the result of conscious decisions, but more often they are the result of unconscious biases and unquestioned assumptions – and they can have a significant influence on what we think and believe.</a:t>
            </a:r>
          </a:p>
          <a:p>
            <a:pPr>
              <a:buNone/>
            </a:pPr>
            <a:r>
              <a:rPr lang="en-US" dirty="0" smtClean="0"/>
              <a:t>ASK YOURSELF</a:t>
            </a:r>
          </a:p>
          <a:p>
            <a:pPr lvl="1"/>
            <a:r>
              <a:rPr lang="en-US" dirty="0" smtClean="0"/>
              <a:t>Who and what is shown in a positive light? In a negative light?</a:t>
            </a:r>
          </a:p>
          <a:p>
            <a:pPr lvl="1"/>
            <a:r>
              <a:rPr lang="en-US" dirty="0" smtClean="0"/>
              <a:t>Why might these people and things be shown this way?</a:t>
            </a:r>
          </a:p>
          <a:p>
            <a:pPr lvl="1"/>
            <a:r>
              <a:rPr lang="en-US" dirty="0" smtClean="0"/>
              <a:t>Who and what is not shown at all?</a:t>
            </a:r>
          </a:p>
          <a:p>
            <a:pPr lvl="1"/>
            <a:r>
              <a:rPr lang="en-US" dirty="0" smtClean="0"/>
              <a:t>What conclusions might audiences draw based on these facts?</a:t>
            </a:r>
          </a:p>
          <a:p>
            <a:pPr>
              <a:buNone/>
            </a:pPr>
            <a:endParaRPr lang="en-US" dirty="0"/>
          </a:p>
        </p:txBody>
      </p:sp>
      <p:sp>
        <p:nvSpPr>
          <p:cNvPr id="4" name="TextBox 3"/>
          <p:cNvSpPr txBox="1"/>
          <p:nvPr/>
        </p:nvSpPr>
        <p:spPr>
          <a:xfrm>
            <a:off x="685800" y="6334780"/>
            <a:ext cx="8444575" cy="523220"/>
          </a:xfrm>
          <a:prstGeom prst="rect">
            <a:avLst/>
          </a:prstGeom>
          <a:noFill/>
        </p:spPr>
        <p:txBody>
          <a:bodyPr wrap="square" rtlCol="0">
            <a:spAutoFit/>
          </a:bodyPr>
          <a:lstStyle/>
          <a:p>
            <a:r>
              <a:rPr lang="en-US" sz="1400" dirty="0" smtClean="0">
                <a:hlinkClick r:id="rId2"/>
              </a:rPr>
              <a:t>https://www.youtube.com/watch?v=YZi6s22yktw&amp;index=10&amp;list=UU_jQ4vYf-WPf4_5eSdGABWQ</a:t>
            </a:r>
            <a:endParaRPr lang="en-US" sz="1400" dirty="0" smtClean="0"/>
          </a:p>
          <a:p>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ED0F1"/>
                </a:solidFill>
              </a:rPr>
              <a:t>5. Each Medium has Unique Aesthetic Form</a:t>
            </a:r>
            <a:endParaRPr lang="en-US" b="1" dirty="0">
              <a:solidFill>
                <a:srgbClr val="9ED0F1"/>
              </a:solidFill>
            </a:endParaRPr>
          </a:p>
        </p:txBody>
      </p:sp>
      <p:sp>
        <p:nvSpPr>
          <p:cNvPr id="3" name="Content Placeholder 2"/>
          <p:cNvSpPr>
            <a:spLocks noGrp="1"/>
          </p:cNvSpPr>
          <p:nvPr>
            <p:ph idx="1"/>
          </p:nvPr>
        </p:nvSpPr>
        <p:spPr>
          <a:xfrm>
            <a:off x="257458" y="1767592"/>
            <a:ext cx="8530394" cy="4669234"/>
          </a:xfrm>
        </p:spPr>
        <p:txBody>
          <a:bodyPr>
            <a:normAutofit lnSpcReduction="10000"/>
          </a:bodyPr>
          <a:lstStyle/>
          <a:p>
            <a:pPr algn="just"/>
            <a:r>
              <a:rPr lang="en-US" i="1" dirty="0" smtClean="0"/>
              <a:t>The content of media depends in part on the nature of the medium. </a:t>
            </a:r>
            <a:r>
              <a:rPr lang="en-US" dirty="0" smtClean="0"/>
              <a:t>This includes the technical, commercial and storytelling demands of each medium: for instance, the interactive nature of video games leads to different forms of storytelling – and different demands on media creators – that are found in film and TV.</a:t>
            </a:r>
          </a:p>
          <a:p>
            <a:pPr>
              <a:buNone/>
            </a:pPr>
            <a:r>
              <a:rPr lang="en-US" dirty="0" smtClean="0"/>
              <a:t>ASK YOURSELF:</a:t>
            </a:r>
          </a:p>
          <a:p>
            <a:pPr lvl="1"/>
            <a:r>
              <a:rPr lang="en-US" dirty="0" smtClean="0"/>
              <a:t>What techniques does the media product use to get your attention and to communicate its message?</a:t>
            </a:r>
          </a:p>
          <a:p>
            <a:pPr lvl="1"/>
            <a:r>
              <a:rPr lang="en-US" dirty="0" smtClean="0"/>
              <a:t>In what ways are the images in the media product manipulated through various techniques (for example: lighting, makeup, camera angle, photo manipulation)?</a:t>
            </a:r>
          </a:p>
          <a:p>
            <a:pPr lvl="1"/>
            <a:r>
              <a:rPr lang="en-US" dirty="0" smtClean="0"/>
              <a:t>What are the expectations of the </a:t>
            </a:r>
            <a:r>
              <a:rPr lang="en-US" i="1" dirty="0" smtClean="0"/>
              <a:t>genre</a:t>
            </a:r>
            <a:r>
              <a:rPr lang="en-US" dirty="0" smtClean="0"/>
              <a:t> (for example: print advertising, TV drama, music video) towards its subject?</a:t>
            </a:r>
          </a:p>
          <a:p>
            <a:pPr>
              <a:buNone/>
            </a:pPr>
            <a:endParaRPr lang="en-US" dirty="0" smtClean="0"/>
          </a:p>
        </p:txBody>
      </p:sp>
      <p:sp>
        <p:nvSpPr>
          <p:cNvPr id="4" name="TextBox 3"/>
          <p:cNvSpPr txBox="1"/>
          <p:nvPr/>
        </p:nvSpPr>
        <p:spPr>
          <a:xfrm>
            <a:off x="613606" y="6334780"/>
            <a:ext cx="8530394" cy="523220"/>
          </a:xfrm>
          <a:prstGeom prst="rect">
            <a:avLst/>
          </a:prstGeom>
          <a:noFill/>
        </p:spPr>
        <p:txBody>
          <a:bodyPr wrap="square" rtlCol="0">
            <a:spAutoFit/>
          </a:bodyPr>
          <a:lstStyle/>
          <a:p>
            <a:r>
              <a:rPr lang="en-US" sz="1400" dirty="0" smtClean="0">
                <a:hlinkClick r:id="rId2"/>
              </a:rPr>
              <a:t>https://www.youtube.com/watch?v=d76X-uCy7No&amp;list=UU_jQ4vYf-WPf4_5eSdGABWQ&amp;index=9</a:t>
            </a:r>
            <a:endParaRPr lang="en-US" sz="1400" dirty="0" smtClean="0"/>
          </a:p>
          <a:p>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iry-farmers-of-ontario-monster-small-88654.jpg"/>
          <p:cNvPicPr>
            <a:picLocks noGrp="1" noChangeAspect="1"/>
          </p:cNvPicPr>
          <p:nvPr>
            <p:ph idx="1"/>
          </p:nvPr>
        </p:nvPicPr>
        <p:blipFill>
          <a:blip r:embed="rId2"/>
          <a:srcRect l="-73501" r="-73501"/>
          <a:stretch>
            <a:fillRect/>
          </a:stretch>
        </p:blipFill>
        <p:spPr>
          <a:xfrm>
            <a:off x="-441589" y="480510"/>
            <a:ext cx="10305635" cy="564565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iry-farmers-of-ontario-viking-small-71124.jpg"/>
          <p:cNvPicPr>
            <a:picLocks noGrp="1" noChangeAspect="1"/>
          </p:cNvPicPr>
          <p:nvPr>
            <p:ph idx="1"/>
          </p:nvPr>
        </p:nvPicPr>
        <p:blipFill>
          <a:blip r:embed="rId2"/>
          <a:srcRect l="-73501" r="-73501"/>
          <a:stretch>
            <a:fillRect/>
          </a:stretch>
        </p:blipFill>
        <p:spPr>
          <a:xfrm>
            <a:off x="-456599" y="566316"/>
            <a:ext cx="10149004" cy="555984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solidFill>
                  <a:srgbClr val="9ED0F1"/>
                </a:solidFill>
              </a:rPr>
              <a:t>Get a Load of Milk</a:t>
            </a:r>
            <a:endParaRPr lang="en-US" sz="5000" b="1" dirty="0">
              <a:solidFill>
                <a:srgbClr val="9ED0F1"/>
              </a:solidFill>
            </a:endParaRPr>
          </a:p>
        </p:txBody>
      </p:sp>
      <p:sp>
        <p:nvSpPr>
          <p:cNvPr id="3" name="Content Placeholder 2"/>
          <p:cNvSpPr>
            <a:spLocks noGrp="1"/>
          </p:cNvSpPr>
          <p:nvPr>
            <p:ph idx="1"/>
          </p:nvPr>
        </p:nvSpPr>
        <p:spPr>
          <a:xfrm>
            <a:off x="360439" y="1869141"/>
            <a:ext cx="8410249" cy="4257022"/>
          </a:xfrm>
        </p:spPr>
        <p:txBody>
          <a:bodyPr>
            <a:normAutofit/>
          </a:bodyPr>
          <a:lstStyle/>
          <a:p>
            <a:pPr marL="342900" lvl="3" indent="-342900">
              <a:spcBef>
                <a:spcPts val="2000"/>
              </a:spcBef>
              <a:buNone/>
            </a:pPr>
            <a:r>
              <a:rPr lang="en-US" sz="1300" b="1" u="sng" dirty="0" smtClean="0">
                <a:hlinkClick r:id="rId2"/>
              </a:rPr>
              <a:t>https://www.youtube.com/watch?v=SIbwqf-cLOU&amp;index=4&amp;list=PLLGtfhUlzJ5-glV6nT62JYPyJ1crF5LaE</a:t>
            </a:r>
            <a:endParaRPr lang="en-US" sz="1300" dirty="0" smtClean="0"/>
          </a:p>
          <a:p>
            <a:pPr lvl="1">
              <a:buNone/>
            </a:pPr>
            <a:endParaRPr lang="en-US" b="1" dirty="0" smtClean="0"/>
          </a:p>
          <a:p>
            <a:pPr lvl="1"/>
            <a:r>
              <a:rPr lang="en-US" b="1" dirty="0" smtClean="0"/>
              <a:t>What is the purpose of these media products?</a:t>
            </a:r>
          </a:p>
          <a:p>
            <a:pPr lvl="1"/>
            <a:r>
              <a:rPr lang="en-US" b="1" dirty="0" smtClean="0"/>
              <a:t>What message is being conveyed? </a:t>
            </a:r>
          </a:p>
          <a:p>
            <a:pPr lvl="1"/>
            <a:r>
              <a:rPr lang="en-US" b="1" dirty="0" smtClean="0"/>
              <a:t>How is the message communicated? </a:t>
            </a:r>
          </a:p>
          <a:p>
            <a:pPr lvl="1"/>
            <a:r>
              <a:rPr lang="en-US" b="1" dirty="0" smtClean="0"/>
              <a:t>What do the ads in the different media have in common?</a:t>
            </a:r>
          </a:p>
          <a:p>
            <a:pPr lvl="1"/>
            <a:r>
              <a:rPr lang="en-US" b="1" dirty="0" smtClean="0"/>
              <a:t>What tools are available in one medium but not the other?</a:t>
            </a:r>
          </a:p>
          <a:p>
            <a:pPr lvl="1"/>
            <a:r>
              <a:rPr lang="en-US" b="1" dirty="0" smtClean="0"/>
              <a:t>Which ad do you think is most effective for the purpose of this ad and why?</a:t>
            </a: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ED0F1"/>
                </a:solidFill>
              </a:rPr>
              <a:t>What is Media?</a:t>
            </a:r>
            <a:endParaRPr lang="en-US" dirty="0">
              <a:solidFill>
                <a:srgbClr val="9ED0F1"/>
              </a:solidFill>
            </a:endParaRPr>
          </a:p>
        </p:txBody>
      </p:sp>
      <p:sp>
        <p:nvSpPr>
          <p:cNvPr id="3" name="Content Placeholder 2"/>
          <p:cNvSpPr>
            <a:spLocks noGrp="1"/>
          </p:cNvSpPr>
          <p:nvPr>
            <p:ph idx="1"/>
          </p:nvPr>
        </p:nvSpPr>
        <p:spPr>
          <a:xfrm>
            <a:off x="685800" y="1550894"/>
            <a:ext cx="7310629" cy="499089"/>
          </a:xfrm>
        </p:spPr>
        <p:txBody>
          <a:bodyPr/>
          <a:lstStyle/>
          <a:p>
            <a:pPr lvl="1" algn="ctr">
              <a:buNone/>
            </a:pPr>
            <a:r>
              <a:rPr lang="en-US" u="sng" dirty="0" smtClean="0">
                <a:hlinkClick r:id="rId2"/>
              </a:rPr>
              <a:t>https://www.youtube.com/watch?v=bBP_kswrtrw</a:t>
            </a:r>
            <a:endParaRPr lang="en-US" u="sng" dirty="0" smtClean="0"/>
          </a:p>
          <a:p>
            <a:pPr lvl="1" algn="ctr">
              <a:buNone/>
            </a:pPr>
            <a:endParaRPr lang="en-US" dirty="0" smtClean="0"/>
          </a:p>
          <a:p>
            <a:pPr lvl="1">
              <a:buNone/>
            </a:pPr>
            <a:endParaRPr lang="en-US" u="sng" dirty="0" smtClean="0">
              <a:solidFill>
                <a:srgbClr val="9ED0F1"/>
              </a:solidFill>
              <a:hlinkClick r:id="rId2"/>
            </a:endParaRPr>
          </a:p>
          <a:p>
            <a:pPr lvl="1">
              <a:buNone/>
            </a:pPr>
            <a:endParaRPr lang="en-US" u="sng" dirty="0" smtClean="0">
              <a:solidFill>
                <a:srgbClr val="9ED0F1"/>
              </a:solidFill>
              <a:hlinkClick r:id="rId2"/>
            </a:endParaRPr>
          </a:p>
        </p:txBody>
      </p:sp>
      <p:pic>
        <p:nvPicPr>
          <p:cNvPr id="5" name="Picture 4"/>
          <p:cNvPicPr>
            <a:picLocks noChangeAspect="1"/>
          </p:cNvPicPr>
          <p:nvPr/>
        </p:nvPicPr>
        <p:blipFill>
          <a:blip r:embed="rId3"/>
          <a:stretch>
            <a:fillRect/>
          </a:stretch>
        </p:blipFill>
        <p:spPr>
          <a:xfrm>
            <a:off x="1029825" y="2219511"/>
            <a:ext cx="6966603" cy="419230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43222"/>
            <a:ext cx="7770813" cy="2402552"/>
          </a:xfrm>
        </p:spPr>
        <p:txBody>
          <a:bodyPr>
            <a:normAutofit/>
          </a:bodyPr>
          <a:lstStyle/>
          <a:p>
            <a:r>
              <a:rPr lang="en-US" dirty="0" smtClean="0">
                <a:solidFill>
                  <a:schemeClr val="accent1">
                    <a:lumMod val="40000"/>
                    <a:lumOff val="60000"/>
                  </a:schemeClr>
                </a:solidFill>
              </a:rPr>
              <a:t>“I don’t know who discovered water, but I’m pretty sure it wasn’t a fish” </a:t>
            </a:r>
            <a:endParaRPr lang="en-US" dirty="0">
              <a:solidFill>
                <a:schemeClr val="accent1">
                  <a:lumMod val="40000"/>
                  <a:lumOff val="60000"/>
                </a:schemeClr>
              </a:solidFill>
            </a:endParaRPr>
          </a:p>
        </p:txBody>
      </p:sp>
      <p:pic>
        <p:nvPicPr>
          <p:cNvPr id="4" name="Picture 3" descr="MDD_fish.gif"/>
          <p:cNvPicPr>
            <a:picLocks noChangeAspect="1"/>
          </p:cNvPicPr>
          <p:nvPr/>
        </p:nvPicPr>
        <p:blipFill>
          <a:blip r:embed="rId2"/>
          <a:stretch>
            <a:fillRect/>
          </a:stretch>
        </p:blipFill>
        <p:spPr>
          <a:xfrm>
            <a:off x="685799" y="3263600"/>
            <a:ext cx="7770813" cy="31046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ED0F1"/>
                </a:solidFill>
              </a:rPr>
              <a:t>How does this quote relate to media?</a:t>
            </a:r>
            <a:endParaRPr lang="en-US" dirty="0">
              <a:solidFill>
                <a:srgbClr val="9ED0F1"/>
              </a:solidFill>
            </a:endParaRPr>
          </a:p>
        </p:txBody>
      </p:sp>
      <p:sp>
        <p:nvSpPr>
          <p:cNvPr id="3" name="Content Placeholder 2"/>
          <p:cNvSpPr>
            <a:spLocks noGrp="1"/>
          </p:cNvSpPr>
          <p:nvPr>
            <p:ph idx="1"/>
          </p:nvPr>
        </p:nvSpPr>
        <p:spPr>
          <a:xfrm>
            <a:off x="479834" y="1550894"/>
            <a:ext cx="7770813" cy="3168405"/>
          </a:xfrm>
        </p:spPr>
        <p:txBody>
          <a:bodyPr/>
          <a:lstStyle/>
          <a:p>
            <a:pPr marL="342900" lvl="2" indent="-342900" algn="just">
              <a:spcBef>
                <a:spcPts val="2000"/>
              </a:spcBef>
              <a:buNone/>
            </a:pPr>
            <a:endParaRPr lang="en-US" dirty="0" smtClean="0"/>
          </a:p>
          <a:p>
            <a:pPr marL="342900" lvl="2" indent="-342900" algn="just">
              <a:spcBef>
                <a:spcPts val="2000"/>
              </a:spcBef>
              <a:buNone/>
            </a:pPr>
            <a:r>
              <a:rPr lang="en-US" dirty="0" smtClean="0"/>
              <a:t>	</a:t>
            </a:r>
            <a:r>
              <a:rPr lang="en-US" sz="2000" dirty="0" smtClean="0"/>
              <a:t>This is an expression that can be used to describe the role and way of media in our everyday human lives.  We are constantly surrounded by media, we may not even notice that we are consuming it – or more, importantly, we may consume it without paying attention or engaging with it critically.  Unlike fish, though, people can learn to pay attention and engage with the “sea” or media around us. </a:t>
            </a:r>
          </a:p>
          <a:p>
            <a:endParaRPr lang="en-US" dirty="0"/>
          </a:p>
        </p:txBody>
      </p:sp>
      <p:sp>
        <p:nvSpPr>
          <p:cNvPr id="4" name="TextBox 3"/>
          <p:cNvSpPr txBox="1"/>
          <p:nvPr/>
        </p:nvSpPr>
        <p:spPr>
          <a:xfrm>
            <a:off x="685800" y="5096843"/>
            <a:ext cx="7770813" cy="477054"/>
          </a:xfrm>
          <a:prstGeom prst="rect">
            <a:avLst/>
          </a:prstGeom>
          <a:noFill/>
        </p:spPr>
        <p:txBody>
          <a:bodyPr wrap="square" rtlCol="0">
            <a:spAutoFit/>
          </a:bodyPr>
          <a:lstStyle/>
          <a:p>
            <a:pPr algn="ctr"/>
            <a:r>
              <a:rPr lang="en-US" sz="2500" dirty="0" smtClean="0">
                <a:solidFill>
                  <a:srgbClr val="9ED0F1"/>
                </a:solidFill>
                <a:latin typeface="Cambria"/>
                <a:cs typeface="Cambria"/>
              </a:rPr>
              <a:t>In this case: Humans are to media as a fish is to water.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Audit</a:t>
            </a:r>
            <a:endParaRPr lang="en-US" dirty="0"/>
          </a:p>
        </p:txBody>
      </p:sp>
      <p:sp>
        <p:nvSpPr>
          <p:cNvPr id="3" name="Content Placeholder 2"/>
          <p:cNvSpPr>
            <a:spLocks noGrp="1"/>
          </p:cNvSpPr>
          <p:nvPr>
            <p:ph idx="1"/>
          </p:nvPr>
        </p:nvSpPr>
        <p:spPr>
          <a:xfrm>
            <a:off x="685800" y="1334573"/>
            <a:ext cx="7770813" cy="1408627"/>
          </a:xfrm>
        </p:spPr>
        <p:txBody>
          <a:bodyPr>
            <a:normAutofit/>
          </a:bodyPr>
          <a:lstStyle/>
          <a:p>
            <a:pPr algn="ctr">
              <a:buNone/>
            </a:pPr>
            <a:r>
              <a:rPr lang="en-US" sz="2500" dirty="0" smtClean="0">
                <a:solidFill>
                  <a:srgbClr val="9ED0F1"/>
                </a:solidFill>
              </a:rPr>
              <a:t>	Take about 5 minutes to fill in the list of a “typical day in the life of </a:t>
            </a:r>
            <a:r>
              <a:rPr lang="en-US" sz="2500" b="1" dirty="0" smtClean="0">
                <a:solidFill>
                  <a:srgbClr val="9ED0F1"/>
                </a:solidFill>
              </a:rPr>
              <a:t>YOU</a:t>
            </a:r>
            <a:r>
              <a:rPr lang="en-US" sz="2500" dirty="0" smtClean="0">
                <a:solidFill>
                  <a:srgbClr val="9ED0F1"/>
                </a:solidFill>
              </a:rPr>
              <a:t>”.  How much time do you think you spend on various different forms of media? </a:t>
            </a:r>
            <a:endParaRPr lang="en-US" sz="2500" dirty="0">
              <a:solidFill>
                <a:srgbClr val="9ED0F1"/>
              </a:solidFill>
            </a:endParaRPr>
          </a:p>
        </p:txBody>
      </p:sp>
      <p:pic>
        <p:nvPicPr>
          <p:cNvPr id="4" name="Picture 3" descr="bigmedia.jpg"/>
          <p:cNvPicPr>
            <a:picLocks noChangeAspect="1"/>
          </p:cNvPicPr>
          <p:nvPr/>
        </p:nvPicPr>
        <p:blipFill>
          <a:blip r:embed="rId2"/>
          <a:stretch>
            <a:fillRect/>
          </a:stretch>
        </p:blipFill>
        <p:spPr>
          <a:xfrm>
            <a:off x="1542338" y="2743200"/>
            <a:ext cx="6335833" cy="38065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30942"/>
            <a:ext cx="7770813" cy="2196619"/>
          </a:xfrm>
        </p:spPr>
        <p:txBody>
          <a:bodyPr>
            <a:noAutofit/>
          </a:bodyPr>
          <a:lstStyle/>
          <a:p>
            <a:r>
              <a:rPr lang="en-US" sz="5500" b="1" dirty="0" smtClean="0">
                <a:solidFill>
                  <a:srgbClr val="9ED0F1"/>
                </a:solidFill>
              </a:rPr>
              <a:t>The 5 Concepts of Media</a:t>
            </a:r>
            <a:endParaRPr lang="en-US" sz="5500" b="1" dirty="0">
              <a:solidFill>
                <a:srgbClr val="9ED0F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ED0F1"/>
                </a:solidFill>
              </a:rPr>
              <a:t>1. Media are Constructions</a:t>
            </a:r>
            <a:endParaRPr lang="en-US" b="1" dirty="0">
              <a:solidFill>
                <a:srgbClr val="9ED0F1"/>
              </a:solidFill>
            </a:endParaRPr>
          </a:p>
        </p:txBody>
      </p:sp>
      <p:sp>
        <p:nvSpPr>
          <p:cNvPr id="3" name="Content Placeholder 2"/>
          <p:cNvSpPr>
            <a:spLocks noGrp="1"/>
          </p:cNvSpPr>
          <p:nvPr>
            <p:ph idx="1"/>
          </p:nvPr>
        </p:nvSpPr>
        <p:spPr>
          <a:xfrm>
            <a:off x="685800" y="1550894"/>
            <a:ext cx="7770813" cy="4575269"/>
          </a:xfrm>
        </p:spPr>
        <p:txBody>
          <a:bodyPr>
            <a:normAutofit lnSpcReduction="10000"/>
          </a:bodyPr>
          <a:lstStyle/>
          <a:p>
            <a:pPr algn="just"/>
            <a:r>
              <a:rPr lang="en-US" dirty="0" smtClean="0"/>
              <a:t>Media products are </a:t>
            </a:r>
            <a:r>
              <a:rPr lang="en-US" b="1" dirty="0" smtClean="0"/>
              <a:t>created </a:t>
            </a:r>
            <a:r>
              <a:rPr lang="en-US" dirty="0" smtClean="0"/>
              <a:t>by individuals who make conscious and unconscious choices about what to include, what to leave out and how to present what is included </a:t>
            </a:r>
          </a:p>
          <a:p>
            <a:pPr algn="just"/>
            <a:r>
              <a:rPr lang="en-US" dirty="0" smtClean="0"/>
              <a:t>These decisions are based on the creators own point of view</a:t>
            </a:r>
          </a:p>
          <a:p>
            <a:pPr algn="just"/>
            <a:r>
              <a:rPr lang="en-US" dirty="0" smtClean="0"/>
              <a:t>As a result of this, media products are never entirely accurate reflections of the real world </a:t>
            </a:r>
          </a:p>
          <a:p>
            <a:pPr algn="just">
              <a:buNone/>
            </a:pPr>
            <a:r>
              <a:rPr lang="en-US" dirty="0" smtClean="0"/>
              <a:t>ASK YOURSELF:</a:t>
            </a:r>
          </a:p>
          <a:p>
            <a:pPr lvl="1" algn="just"/>
            <a:r>
              <a:rPr lang="en-US" dirty="0" smtClean="0"/>
              <a:t>Who created this media product?</a:t>
            </a:r>
          </a:p>
          <a:p>
            <a:pPr lvl="1" algn="just"/>
            <a:r>
              <a:rPr lang="en-US" dirty="0" smtClean="0"/>
              <a:t>What is its purpose?</a:t>
            </a:r>
          </a:p>
          <a:p>
            <a:pPr lvl="1" algn="just"/>
            <a:r>
              <a:rPr lang="en-US" dirty="0" smtClean="0"/>
              <a:t>What assumptions or beliefs do its creators have that are reflected in the content?</a:t>
            </a:r>
          </a:p>
          <a:p>
            <a:pPr>
              <a:buNone/>
            </a:pPr>
            <a:endParaRPr lang="en-US" dirty="0"/>
          </a:p>
        </p:txBody>
      </p:sp>
      <p:sp>
        <p:nvSpPr>
          <p:cNvPr id="4" name="TextBox 3"/>
          <p:cNvSpPr txBox="1"/>
          <p:nvPr/>
        </p:nvSpPr>
        <p:spPr>
          <a:xfrm>
            <a:off x="429094" y="6334780"/>
            <a:ext cx="8027519" cy="523220"/>
          </a:xfrm>
          <a:prstGeom prst="rect">
            <a:avLst/>
          </a:prstGeom>
          <a:noFill/>
        </p:spPr>
        <p:txBody>
          <a:bodyPr wrap="square" rtlCol="0">
            <a:spAutoFit/>
          </a:bodyPr>
          <a:lstStyle/>
          <a:p>
            <a:r>
              <a:rPr lang="en-US" sz="1400" dirty="0" smtClean="0">
                <a:hlinkClick r:id="rId2"/>
              </a:rPr>
              <a:t>https://www.youtube.com/watch?v=baftkjc5gKs&amp;index=12&amp;list=UU_jQ4vYf-WPf4_5eSdGABWQ</a:t>
            </a:r>
            <a:endParaRPr lang="en-US" sz="1400" dirty="0" smtClean="0"/>
          </a:p>
          <a:p>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8900"/>
            <a:ext cx="7770813" cy="1429871"/>
          </a:xfrm>
        </p:spPr>
        <p:txBody>
          <a:bodyPr>
            <a:normAutofit fontScale="90000"/>
          </a:bodyPr>
          <a:lstStyle/>
          <a:p>
            <a:r>
              <a:rPr lang="en-US" dirty="0" smtClean="0"/>
              <a:t>What choices were made in the creation of this cereal box and what is the intended audience. </a:t>
            </a:r>
            <a:endParaRPr lang="en-US" dirty="0"/>
          </a:p>
        </p:txBody>
      </p:sp>
      <p:pic>
        <p:nvPicPr>
          <p:cNvPr id="5" name="Picture 4" descr="cinnamon-toast-crunch-cereal-slogans-every-bite.jpg"/>
          <p:cNvPicPr>
            <a:picLocks noChangeAspect="1"/>
          </p:cNvPicPr>
          <p:nvPr/>
        </p:nvPicPr>
        <p:blipFill>
          <a:blip r:embed="rId2"/>
          <a:stretch>
            <a:fillRect/>
          </a:stretch>
        </p:blipFill>
        <p:spPr>
          <a:xfrm>
            <a:off x="33513" y="2186462"/>
            <a:ext cx="3004131" cy="4371500"/>
          </a:xfrm>
          <a:prstGeom prst="rect">
            <a:avLst/>
          </a:prstGeom>
        </p:spPr>
      </p:pic>
      <p:pic>
        <p:nvPicPr>
          <p:cNvPr id="6" name="Picture 5" descr="fruit-loops.jpg"/>
          <p:cNvPicPr>
            <a:picLocks noChangeAspect="1"/>
          </p:cNvPicPr>
          <p:nvPr/>
        </p:nvPicPr>
        <p:blipFill>
          <a:blip r:embed="rId3"/>
          <a:stretch>
            <a:fillRect/>
          </a:stretch>
        </p:blipFill>
        <p:spPr>
          <a:xfrm>
            <a:off x="3080316" y="2186461"/>
            <a:ext cx="3049642" cy="4371501"/>
          </a:xfrm>
          <a:prstGeom prst="rect">
            <a:avLst/>
          </a:prstGeom>
        </p:spPr>
      </p:pic>
      <p:pic>
        <p:nvPicPr>
          <p:cNvPr id="7" name="Picture 6" descr="cheerios-coupon-2012.jpeg"/>
          <p:cNvPicPr>
            <a:picLocks noChangeAspect="1"/>
          </p:cNvPicPr>
          <p:nvPr/>
        </p:nvPicPr>
        <p:blipFill>
          <a:blip r:embed="rId4"/>
          <a:stretch>
            <a:fillRect/>
          </a:stretch>
        </p:blipFill>
        <p:spPr>
          <a:xfrm>
            <a:off x="6147844" y="2186462"/>
            <a:ext cx="2960384" cy="4371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39" y="121023"/>
            <a:ext cx="8341593" cy="1429871"/>
          </a:xfrm>
        </p:spPr>
        <p:txBody>
          <a:bodyPr>
            <a:normAutofit fontScale="90000"/>
          </a:bodyPr>
          <a:lstStyle/>
          <a:p>
            <a:r>
              <a:rPr lang="en-US" b="1" dirty="0" smtClean="0">
                <a:solidFill>
                  <a:srgbClr val="9ED0F1"/>
                </a:solidFill>
              </a:rPr>
              <a:t>2. Audiences Negotiate Meaning</a:t>
            </a:r>
            <a:endParaRPr lang="en-US" b="1" dirty="0">
              <a:solidFill>
                <a:srgbClr val="9ED0F1"/>
              </a:solidFill>
            </a:endParaRPr>
          </a:p>
        </p:txBody>
      </p:sp>
      <p:sp>
        <p:nvSpPr>
          <p:cNvPr id="3" name="Content Placeholder 2"/>
          <p:cNvSpPr>
            <a:spLocks noGrp="1"/>
          </p:cNvSpPr>
          <p:nvPr>
            <p:ph idx="1"/>
          </p:nvPr>
        </p:nvSpPr>
        <p:spPr>
          <a:xfrm>
            <a:off x="685800" y="1853398"/>
            <a:ext cx="7770813" cy="4257022"/>
          </a:xfrm>
        </p:spPr>
        <p:txBody>
          <a:bodyPr>
            <a:normAutofit/>
          </a:bodyPr>
          <a:lstStyle/>
          <a:p>
            <a:pPr algn="just"/>
            <a:r>
              <a:rPr lang="en-US" dirty="0" smtClean="0"/>
              <a:t>The meaning of any media product is not created solely by its producers but is, instead, a collaboration between them and the audience – which means that different audiences can take away different meanings from the same product. </a:t>
            </a:r>
          </a:p>
          <a:p>
            <a:pPr>
              <a:buNone/>
            </a:pPr>
            <a:endParaRPr lang="en-US" dirty="0" smtClean="0"/>
          </a:p>
          <a:p>
            <a:pPr>
              <a:buNone/>
            </a:pPr>
            <a:r>
              <a:rPr lang="en-US" dirty="0" smtClean="0"/>
              <a:t>ASK YOURSELF:</a:t>
            </a:r>
          </a:p>
          <a:p>
            <a:pPr lvl="1" algn="just"/>
            <a:r>
              <a:rPr lang="en-US" dirty="0" smtClean="0"/>
              <a:t>How might different people see this media product differently?</a:t>
            </a:r>
          </a:p>
          <a:p>
            <a:pPr lvl="1" algn="just"/>
            <a:r>
              <a:rPr lang="en-US" dirty="0" smtClean="0"/>
              <a:t>How does this make you feel, based on how similar or different you are from the people portrayed in the media product?</a:t>
            </a:r>
          </a:p>
          <a:p>
            <a:pPr>
              <a:buNone/>
            </a:pPr>
            <a:endParaRPr lang="en-US" dirty="0"/>
          </a:p>
        </p:txBody>
      </p:sp>
      <p:sp>
        <p:nvSpPr>
          <p:cNvPr id="4" name="TextBox 3"/>
          <p:cNvSpPr txBox="1"/>
          <p:nvPr/>
        </p:nvSpPr>
        <p:spPr>
          <a:xfrm>
            <a:off x="360439" y="6334780"/>
            <a:ext cx="8341593" cy="523220"/>
          </a:xfrm>
          <a:prstGeom prst="rect">
            <a:avLst/>
          </a:prstGeom>
          <a:noFill/>
        </p:spPr>
        <p:txBody>
          <a:bodyPr wrap="square" rtlCol="0">
            <a:spAutoFit/>
          </a:bodyPr>
          <a:lstStyle/>
          <a:p>
            <a:r>
              <a:rPr lang="en-US" sz="1400" dirty="0" smtClean="0">
                <a:hlinkClick r:id="rId2"/>
              </a:rPr>
              <a:t>https://www.youtube.com/watch?v=goyXz1VmhWA&amp;index=8&amp;list=UU_jQ4vYf-WPf4_5eSdGABWQ</a:t>
            </a:r>
            <a:endParaRPr lang="en-US" sz="1400" dirty="0" smtClean="0"/>
          </a:p>
          <a:p>
            <a:endParaRPr lang="en-US" sz="1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3618</TotalTime>
  <Words>391</Words>
  <Application>Microsoft Office PowerPoint</Application>
  <PresentationFormat>On-screen Show (4:3)</PresentationFormat>
  <Paragraphs>61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Story</vt:lpstr>
      <vt:lpstr>Media &amp; Advertisement</vt:lpstr>
      <vt:lpstr>What is Media?</vt:lpstr>
      <vt:lpstr>“I don’t know who discovered water, but I’m pretty sure it wasn’t a fish” </vt:lpstr>
      <vt:lpstr>How does this quote relate to media?</vt:lpstr>
      <vt:lpstr>Media Audit</vt:lpstr>
      <vt:lpstr>The 5 Concepts of Media</vt:lpstr>
      <vt:lpstr>1. Media are Constructions</vt:lpstr>
      <vt:lpstr>What choices were made in the creation of this cereal box and what is the intended audience. </vt:lpstr>
      <vt:lpstr>2. Audiences Negotiate Meaning</vt:lpstr>
      <vt:lpstr>3. Media have Commercial Implications</vt:lpstr>
      <vt:lpstr>4. Media have Social and Political Implications </vt:lpstr>
      <vt:lpstr>5. Each Medium has Unique Aesthetic Form</vt:lpstr>
      <vt:lpstr>Slide 13</vt:lpstr>
      <vt:lpstr>Slide 14</vt:lpstr>
      <vt:lpstr>Get a Load of Milk</vt:lpstr>
    </vt:vector>
  </TitlesOfParts>
  <Company>stfx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&amp; Advertisement</dc:title>
  <dc:creator>Victoria Aucoin</dc:creator>
  <cp:lastModifiedBy>Owner</cp:lastModifiedBy>
  <cp:revision>8</cp:revision>
  <dcterms:created xsi:type="dcterms:W3CDTF">2015-03-23T00:40:56Z</dcterms:created>
  <dcterms:modified xsi:type="dcterms:W3CDTF">2015-03-29T14:10:29Z</dcterms:modified>
</cp:coreProperties>
</file>